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5"/>
  </p:notesMasterIdLst>
  <p:sldIdLst>
    <p:sldId id="256" r:id="rId2"/>
    <p:sldId id="258" r:id="rId3"/>
    <p:sldId id="257" r:id="rId4"/>
    <p:sldId id="259" r:id="rId5"/>
    <p:sldId id="260" r:id="rId6"/>
    <p:sldId id="261" r:id="rId7"/>
    <p:sldId id="264" r:id="rId8"/>
    <p:sldId id="273" r:id="rId9"/>
    <p:sldId id="274" r:id="rId10"/>
    <p:sldId id="275" r:id="rId11"/>
    <p:sldId id="276" r:id="rId12"/>
    <p:sldId id="262" r:id="rId13"/>
    <p:sldId id="265" r:id="rId14"/>
    <p:sldId id="268" r:id="rId15"/>
    <p:sldId id="269" r:id="rId16"/>
    <p:sldId id="267" r:id="rId17"/>
    <p:sldId id="270" r:id="rId18"/>
    <p:sldId id="272" r:id="rId19"/>
    <p:sldId id="271" r:id="rId20"/>
    <p:sldId id="277" r:id="rId21"/>
    <p:sldId id="266" r:id="rId22"/>
    <p:sldId id="278"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8" autoAdjust="0"/>
    <p:restoredTop sz="94660"/>
  </p:normalViewPr>
  <p:slideViewPr>
    <p:cSldViewPr snapToGrid="0">
      <p:cViewPr varScale="1">
        <p:scale>
          <a:sx n="143" d="100"/>
          <a:sy n="143" d="100"/>
        </p:scale>
        <p:origin x="472" y="192"/>
      </p:cViewPr>
      <p:guideLst/>
    </p:cSldViewPr>
  </p:slideViewPr>
  <p:notesTextViewPr>
    <p:cViewPr>
      <p:scale>
        <a:sx n="1" d="1"/>
        <a:sy n="1" d="1"/>
      </p:scale>
      <p:origin x="0" y="0"/>
    </p:cViewPr>
  </p:notesTextViewPr>
  <p:notesViewPr>
    <p:cSldViewPr snapToGrid="0">
      <p:cViewPr varScale="1">
        <p:scale>
          <a:sx n="108" d="100"/>
          <a:sy n="108" d="100"/>
        </p:scale>
        <p:origin x="4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(Red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695BC6F-E4EC-42A5-A44C-D6282842A688}" type="presOf" srcId="{7F13C497-DDD4-450D-868F-59A991F06476}" destId="{1BCE268E-B24B-4631-BA5F-7780EE296D2C}" srcOrd="0"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(Red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33DA0-D37F-884A-BBB8-90AA9D234906}"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2B7D-E887-3549-A8B4-C7EAEA7FFC7E}" type="slidenum">
              <a:rPr lang="en-US" smtClean="0"/>
              <a:t>‹#›</a:t>
            </a:fld>
            <a:endParaRPr lang="en-US"/>
          </a:p>
        </p:txBody>
      </p:sp>
    </p:spTree>
    <p:extLst>
      <p:ext uri="{BB962C8B-B14F-4D97-AF65-F5344CB8AC3E}">
        <p14:creationId xmlns:p14="http://schemas.microsoft.com/office/powerpoint/2010/main" val="283412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value is low (below 0.4) meaning there is a low correlation</a:t>
            </a:r>
          </a:p>
          <a:p>
            <a:r>
              <a:rPr lang="en-US" dirty="0"/>
              <a:t>#MSE value is slightly higher than we would like. The closer to 0, the better the model</a:t>
            </a:r>
          </a:p>
          <a:p>
            <a:r>
              <a:rPr lang="en-US" dirty="0"/>
              <a:t>#RMSE is kind of high, the model is better the lower it is</a:t>
            </a:r>
          </a:p>
          <a:p>
            <a:r>
              <a:rPr lang="en-US" dirty="0"/>
              <a:t>#MAE value should be lower for a better fit model but ours is kind of high</a:t>
            </a:r>
          </a:p>
          <a:p>
            <a:r>
              <a:rPr lang="en-US" dirty="0"/>
              <a:t>R2: 0.2921368850399051 </a:t>
            </a:r>
          </a:p>
          <a:p>
            <a:r>
              <a:rPr lang="en-US" dirty="0"/>
              <a:t>MSE: 0.5397154672785655 </a:t>
            </a:r>
          </a:p>
          <a:p>
            <a:r>
              <a:rPr lang="en-US" dirty="0"/>
              <a:t>RMSE: 0.7346532973304928 </a:t>
            </a:r>
          </a:p>
          <a:p>
            <a:r>
              <a:rPr lang="en-US" dirty="0"/>
              <a:t>MAE: 0.5683159023114148</a:t>
            </a:r>
          </a:p>
        </p:txBody>
      </p:sp>
      <p:sp>
        <p:nvSpPr>
          <p:cNvPr id="4" name="Slide Number Placeholder 3"/>
          <p:cNvSpPr>
            <a:spLocks noGrp="1"/>
          </p:cNvSpPr>
          <p:nvPr>
            <p:ph type="sldNum" sz="quarter" idx="5"/>
          </p:nvPr>
        </p:nvSpPr>
        <p:spPr/>
        <p:txBody>
          <a:bodyPr/>
          <a:lstStyle/>
          <a:p>
            <a:fld id="{695A2B7D-E887-3549-A8B4-C7EAEA7FFC7E}" type="slidenum">
              <a:rPr lang="en-US" smtClean="0"/>
              <a:t>9</a:t>
            </a:fld>
            <a:endParaRPr lang="en-US"/>
          </a:p>
        </p:txBody>
      </p:sp>
    </p:spTree>
    <p:extLst>
      <p:ext uri="{BB962C8B-B14F-4D97-AF65-F5344CB8AC3E}">
        <p14:creationId xmlns:p14="http://schemas.microsoft.com/office/powerpoint/2010/main" val="159311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3/26/24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3/26/24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3/26/24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3/26/24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3/26/24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3/26/24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3/26/24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3/26/24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3/26/24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3/26/24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3/26/24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3/26/24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uciml/red-wine-quality-cortez-et-al-2009?resource=downloa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426385" y="902123"/>
            <a:ext cx="3906129" cy="2384028"/>
          </a:xfrm>
        </p:spPr>
        <p:txBody>
          <a:bodyPr anchor="ctr">
            <a:normAutofit/>
          </a:bodyPr>
          <a:lstStyle/>
          <a:p>
            <a:pPr algn="ctr"/>
            <a:r>
              <a:rPr lang="en-US" dirty="0"/>
              <a:t>ML model 2</a:t>
            </a:r>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747514" y="138335"/>
            <a:ext cx="5459471" cy="3911604"/>
          </a:xfrm>
          <a:prstGeom prst="rect">
            <a:avLst/>
          </a:prstGeom>
        </p:spPr>
      </p:pic>
      <p:pic>
        <p:nvPicPr>
          <p:cNvPr id="5" name="Picture 4">
            <a:extLst>
              <a:ext uri="{FF2B5EF4-FFF2-40B4-BE49-F238E27FC236}">
                <a16:creationId xmlns:a16="http://schemas.microsoft.com/office/drawing/2014/main" id="{C2F49638-E25F-3A05-AC11-14DE4F543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913" y="3798933"/>
            <a:ext cx="4762501" cy="2920732"/>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1" y="3459887"/>
            <a:ext cx="4758898" cy="3008051"/>
          </a:xfrm>
        </p:spPr>
        <p:txBody>
          <a:bodyPr>
            <a:normAutofit/>
          </a:bodyPr>
          <a:lstStyle/>
          <a:p>
            <a:pPr>
              <a:lnSpc>
                <a:spcPct val="90000"/>
              </a:lnSpc>
            </a:pPr>
            <a:r>
              <a:rPr lang="en-US" sz="1400" dirty="0"/>
              <a:t>Predicts wine type (Red vs White) based on physical and chemical properties</a:t>
            </a:r>
          </a:p>
          <a:p>
            <a:pPr>
              <a:lnSpc>
                <a:spcPct val="90000"/>
              </a:lnSpc>
            </a:pPr>
            <a:r>
              <a:rPr lang="en-US" sz="1400" dirty="0"/>
              <a:t>Out of </a:t>
            </a:r>
            <a:r>
              <a:rPr lang="en-US" sz="1400" b="1" dirty="0"/>
              <a:t>11</a:t>
            </a:r>
            <a:r>
              <a:rPr lang="en-US" sz="1400" dirty="0"/>
              <a:t> features considered, </a:t>
            </a:r>
            <a:r>
              <a:rPr lang="en-US" sz="1400" b="1" dirty="0"/>
              <a:t>9 </a:t>
            </a:r>
            <a:r>
              <a:rPr lang="en-US" sz="1400" dirty="0"/>
              <a:t>of them had moderate to strong correlations with wine type.</a:t>
            </a:r>
          </a:p>
          <a:p>
            <a:pPr algn="ctr">
              <a:lnSpc>
                <a:spcPct val="90000"/>
              </a:lnSpc>
            </a:pPr>
            <a:r>
              <a:rPr lang="en-US" sz="1400" dirty="0"/>
              <a:t>The strongest correlations being </a:t>
            </a:r>
            <a:r>
              <a:rPr lang="en-US" sz="1400" b="1" u="sng" dirty="0"/>
              <a:t>Total Sulfur Dioxide </a:t>
            </a:r>
            <a:r>
              <a:rPr lang="en-US" sz="1400" b="1" u="sng" dirty="0">
                <a:solidFill>
                  <a:srgbClr val="C00000"/>
                </a:solidFill>
              </a:rPr>
              <a:t>(-0.70), </a:t>
            </a:r>
            <a:r>
              <a:rPr lang="en-US" sz="1400" b="1" u="sng" dirty="0"/>
              <a:t>Volatile Acidity </a:t>
            </a:r>
            <a:r>
              <a:rPr lang="en-US" sz="1400" b="1" u="sng" dirty="0">
                <a:solidFill>
                  <a:srgbClr val="C00000"/>
                </a:solidFill>
              </a:rPr>
              <a:t>(0.65), </a:t>
            </a:r>
            <a:r>
              <a:rPr lang="en-US" sz="1400" b="1" u="sng" dirty="0"/>
              <a:t>Chlorides</a:t>
            </a:r>
            <a:r>
              <a:rPr lang="en-US" sz="1400" b="1" u="sng" dirty="0">
                <a:solidFill>
                  <a:srgbClr val="C00000"/>
                </a:solidFill>
              </a:rPr>
              <a:t> (0.51), </a:t>
            </a:r>
            <a:r>
              <a:rPr lang="en-US" sz="1400" b="1" u="sng" dirty="0"/>
              <a:t>and Sulfates </a:t>
            </a:r>
            <a:r>
              <a:rPr lang="en-US" sz="1400" b="1" u="sng" dirty="0">
                <a:solidFill>
                  <a:srgbClr val="C00000"/>
                </a:solidFill>
              </a:rPr>
              <a:t>(0.49)</a:t>
            </a:r>
          </a:p>
          <a:p>
            <a:pPr algn="ctr">
              <a:lnSpc>
                <a:spcPct val="90000"/>
              </a:lnSpc>
            </a:pPr>
            <a:endParaRPr lang="en-US" sz="1500" dirty="0"/>
          </a:p>
        </p:txBody>
      </p:sp>
    </p:spTree>
    <p:extLst>
      <p:ext uri="{BB962C8B-B14F-4D97-AF65-F5344CB8AC3E}">
        <p14:creationId xmlns:p14="http://schemas.microsoft.com/office/powerpoint/2010/main" val="20191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2"/>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dirty="0"/>
              <a:t>Red and White wines are relatively “easy” to distinguish based on their properties and therefore it makes sense that our machine learning models have high accuracy</a:t>
            </a:r>
          </a:p>
          <a:p>
            <a:pPr>
              <a:lnSpc>
                <a:spcPct val="90000"/>
              </a:lnSpc>
            </a:pPr>
            <a:r>
              <a:rPr lang="en-US" sz="1900" dirty="0"/>
              <a:t>Quality has only a moderate correlation with the physical and chemical properties of wine and therefore the machine learning models presented a lower level of accuracy</a:t>
            </a:r>
          </a:p>
          <a:p>
            <a:pPr marL="0" indent="0">
              <a:lnSpc>
                <a:spcPct val="90000"/>
              </a:lnSpc>
              <a:buNone/>
            </a:pPr>
            <a:endParaRPr lang="en-US" sz="1900" dirty="0"/>
          </a:p>
        </p:txBody>
      </p:sp>
    </p:spTree>
    <p:extLst>
      <p:ext uri="{BB962C8B-B14F-4D97-AF65-F5344CB8AC3E}">
        <p14:creationId xmlns:p14="http://schemas.microsoft.com/office/powerpoint/2010/main" val="291271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p:txBody>
          <a:bodyPr/>
          <a:lstStyle/>
          <a:p>
            <a:r>
              <a:rPr lang="en-US" dirty="0" err="1"/>
              <a:t>tABLEAU</a:t>
            </a:r>
            <a:endParaRPr lang="en-US" dirty="0"/>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4401165" y="685562"/>
            <a:ext cx="3389670" cy="5486876"/>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p:txBody>
          <a:bodyPr/>
          <a:lstStyle/>
          <a:p>
            <a:r>
              <a:rPr lang="en-US" dirty="0"/>
              <a:t>Website</a:t>
            </a:r>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4401165" y="685562"/>
            <a:ext cx="3389670" cy="5486876"/>
          </a:xfrm>
          <a:prstGeom prst="rect">
            <a:avLst/>
          </a:prstGeom>
        </p:spPr>
      </p:pic>
    </p:spTree>
    <p:extLst>
      <p:ext uri="{BB962C8B-B14F-4D97-AF65-F5344CB8AC3E}">
        <p14:creationId xmlns:p14="http://schemas.microsoft.com/office/powerpoint/2010/main" val="170168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2"/>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a:t>
            </a:r>
            <a:r>
              <a:rPr lang="en-US" sz="1700" dirty="0">
                <a:ea typeface="Times New Roman" panose="02020603050405020304" pitchFamily="18" charset="0"/>
              </a:rPr>
              <a:t>w</a:t>
            </a:r>
            <a:r>
              <a:rPr lang="en-US" sz="1700" dirty="0">
                <a:effectLst/>
                <a:ea typeface="Times New Roman" panose="02020603050405020304" pitchFamily="18" charset="0"/>
              </a:rPr>
              <a:t>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a:t>
            </a:r>
            <a:r>
              <a:rPr lang="en-US" sz="1700" dirty="0">
                <a:ea typeface="Times New Roman" panose="02020603050405020304" pitchFamily="18" charset="0"/>
              </a:rPr>
              <a:t>Tableau</a:t>
            </a:r>
            <a:r>
              <a:rPr lang="en-US" sz="1700" dirty="0">
                <a:effectLst/>
                <a:ea typeface="Times New Roman" panose="02020603050405020304" pitchFamily="18" charset="0"/>
              </a:rPr>
              <a:t>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2"/>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3">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if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2"/>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1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75% of wines were white and only 25% were red</a:t>
            </a:r>
          </a:p>
          <a:p>
            <a:pPr>
              <a:lnSpc>
                <a:spcPct val="90000"/>
              </a:lnSpc>
            </a:pPr>
            <a:r>
              <a:rPr lang="en-US" sz="2200" dirty="0"/>
              <a:t>SMOTE was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2"/>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a:t>Ml model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54957096"/>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7"/>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8"/>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9"/>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2"/>
          <a:srcRect t="34317" b="2349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3"/>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4"/>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533</TotalTime>
  <Words>928</Words>
  <Application>Microsoft Macintosh PowerPoint</Application>
  <PresentationFormat>Widescreen</PresentationFormat>
  <Paragraphs>97</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model 1</vt:lpstr>
      <vt:lpstr>Ml model 1 findings</vt:lpstr>
      <vt:lpstr>Linear Regression</vt:lpstr>
      <vt:lpstr>Random Forest</vt:lpstr>
      <vt:lpstr>KNN</vt:lpstr>
      <vt:lpstr>Ml 2 FINDINGS</vt:lpstr>
      <vt:lpstr>ML model 2</vt:lpstr>
      <vt:lpstr>Logistic Regression - SMOTE</vt:lpstr>
      <vt:lpstr>Logistic Regression – NEARMISS</vt:lpstr>
      <vt:lpstr>NEURAL NETWORK NN1</vt:lpstr>
      <vt:lpstr>NEURAL NETWORK NN2</vt:lpstr>
      <vt:lpstr>NEURAL NETWORK NN3</vt:lpstr>
      <vt:lpstr>XGB</vt:lpstr>
      <vt:lpstr>conclusion</vt:lpstr>
      <vt:lpstr>tABLEAU</vt:lpstr>
      <vt:lpstr>Website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Kimberly Childers</cp:lastModifiedBy>
  <cp:revision>34</cp:revision>
  <dcterms:created xsi:type="dcterms:W3CDTF">2024-03-21T18:04:24Z</dcterms:created>
  <dcterms:modified xsi:type="dcterms:W3CDTF">2024-03-26T10:37:46Z</dcterms:modified>
</cp:coreProperties>
</file>